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63d09a454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63d09a454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Lauren - 15 seconds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656f7082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656f708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Lauren - 15 seconds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656f708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656f708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Lauren - 20 seconds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1086d663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1086d663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Lauren - 1.5 minutes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086d663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086d663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Stew (1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= coefficient of correlation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ec0dd38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ec0dd38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Stew (30 s)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1086d66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1086d66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Tyler/Matt?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statistics aren’t significant, some fields of the tax information stand above the others as predictors for areas that support more breweries; these would likely be the best candidates for further investigation into this question.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Single Status Coefficient= 0.174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Student Loan Deductions Coefficient= 0.173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63d09a45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63d09a45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63d09a454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63d09a454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63403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663403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 (15-30 seconds)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Able to retrieve HTML and parse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7e39d613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7e39d613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 (1 min)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Libraries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Requests to make request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</a:t>
            </a:r>
            <a:r>
              <a:rPr lang="en"/>
              <a:t>s4 for easier parsing of HTML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</a:t>
            </a:r>
            <a:r>
              <a:rPr lang="en"/>
              <a:t>e for locating string patterns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Request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post() instead of get()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Making request to database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data= {} similar to params= {}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7e39d61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7e39d61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 (1 min)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Turn response into BeautifulSoup object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Allows for prettification, parsing, etc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Add all brewery classes from HTML to a list for iteration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RegEx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Compile pattern to look for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&lt;li&gt;: List item in HTML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(): Creates groups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Example: .group(3)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(.*?),: Searches for any number of any characters preceding a comma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[A-Z]: Searches for capital letters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\d{5}: searches for 5 digits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656f708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656f708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Stew (30 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656f7082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656f7082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Stew (30 s)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63d09a454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63d09a454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Programmatic data exploration won’t always turn up every error…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Stew (1 min.)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irs.gov/statistics/soi-tax-stats-individual-income-tax-statistics-2016-zip-code-data-soi" TargetMode="External"/><Relationship Id="rId4" Type="http://schemas.openxmlformats.org/officeDocument/2006/relationships/hyperlink" Target="https://www.brewersassociation.org/directories/breweries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5.jpg"/><Relationship Id="rId7" Type="http://schemas.openxmlformats.org/officeDocument/2006/relationships/image" Target="../media/image1.jpg"/><Relationship Id="rId8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012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Brewmasters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927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Tyler, Stew, Matt, Lauren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188" y="1618425"/>
            <a:ext cx="5287613" cy="35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67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- gmaps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162" y="913750"/>
            <a:ext cx="6537674" cy="4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14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Brewery Count by State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60675"/>
            <a:ext cx="8327774" cy="46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295550" y="16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Income by State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172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736425"/>
            <a:ext cx="8488310" cy="47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24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- Charts and Regression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6225" y="869800"/>
            <a:ext cx="10996427" cy="14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5" y="2571085"/>
            <a:ext cx="3069125" cy="20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8363" y="2571104"/>
            <a:ext cx="3069125" cy="204608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6672775" y="4617175"/>
            <a:ext cx="19398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</a:t>
            </a:r>
            <a:r>
              <a:rPr lang="en" sz="1100"/>
              <a:t> = 0.182, </a:t>
            </a:r>
            <a:r>
              <a:rPr lang="en" sz="1100"/>
              <a:t>p = 9.37e-08</a:t>
            </a:r>
            <a:endParaRPr sz="1100"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4588" y="2542512"/>
            <a:ext cx="3154825" cy="21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614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Data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00" y="11524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1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Data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015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00" y="11524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Discussion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well, what didn’t go well, what would we change with hindsight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need more data!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demographic data (i.e. age, ethnicity, etc.)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for non-residential/business districts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39080" t="0"/>
          <a:stretch/>
        </p:blipFill>
        <p:spPr>
          <a:xfrm>
            <a:off x="3865276" y="3495400"/>
            <a:ext cx="2307749" cy="16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4">
            <a:alphaModFix/>
          </a:blip>
          <a:srcRect b="0" l="0" r="38484" t="0"/>
          <a:stretch/>
        </p:blipFill>
        <p:spPr>
          <a:xfrm>
            <a:off x="6406375" y="3495400"/>
            <a:ext cx="2330375" cy="16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Does average income level affect the number of breweries in a given zipcode/state in the United States?</a:t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64575" y="2187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Question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64575" y="2952750"/>
            <a:ext cx="85206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Based on correlations between average income and number of breweries, where should an entrepreneur open a brewery?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92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Irs.gov income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Brewers Association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Beautiful Soup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Geocode API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6850" y="951225"/>
            <a:ext cx="2793450" cy="11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600" y="1137225"/>
            <a:ext cx="2429709" cy="12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4476" y="2637176"/>
            <a:ext cx="1838850" cy="18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9625" y="2480734"/>
            <a:ext cx="2028356" cy="24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Scraping with BeautifulSoup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78403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1949" y="-3"/>
            <a:ext cx="1043772" cy="12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 with BeautifulSoup</a:t>
            </a:r>
            <a:endParaRPr/>
          </a:p>
        </p:txBody>
      </p:sp>
      <p:grpSp>
        <p:nvGrpSpPr>
          <p:cNvPr id="87" name="Google Shape;87;p17"/>
          <p:cNvGrpSpPr/>
          <p:nvPr/>
        </p:nvGrpSpPr>
        <p:grpSpPr>
          <a:xfrm>
            <a:off x="311672" y="2783515"/>
            <a:ext cx="4120345" cy="1498300"/>
            <a:chOff x="577622" y="2008822"/>
            <a:chExt cx="6402028" cy="1552803"/>
          </a:xfrm>
        </p:grpSpPr>
        <p:sp>
          <p:nvSpPr>
            <p:cNvPr id="88" name="Google Shape;88;p17"/>
            <p:cNvSpPr/>
            <p:nvPr/>
          </p:nvSpPr>
          <p:spPr>
            <a:xfrm>
              <a:off x="577650" y="2008825"/>
              <a:ext cx="6402000" cy="1552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 txBox="1"/>
            <p:nvPr/>
          </p:nvSpPr>
          <p:spPr>
            <a:xfrm>
              <a:off x="577622" y="2008822"/>
              <a:ext cx="6402000" cy="15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requests.post(</a:t>
              </a:r>
              <a:r>
                <a:rPr lang="en" sz="120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'</a:t>
              </a:r>
              <a:r>
                <a:rPr lang="en" sz="120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https://www.brewersassociation.org/wp-admin/admin-ajax.php'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      data= {</a:t>
              </a:r>
              <a:endParaRPr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         </a:t>
              </a:r>
              <a:r>
                <a:rPr lang="en" sz="120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"action"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: </a:t>
              </a:r>
              <a:r>
                <a:rPr lang="en" sz="120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"get_breweries"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         </a:t>
              </a:r>
              <a:r>
                <a:rPr lang="en" sz="120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"_id"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: state,</a:t>
              </a:r>
              <a:endParaRPr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         </a:t>
              </a:r>
              <a:r>
                <a:rPr lang="en" sz="120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"search_by"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: </a:t>
              </a:r>
              <a:r>
                <a:rPr lang="en" sz="120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"statename"</a:t>
              </a:r>
              <a:endParaRPr sz="12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  })</a:t>
              </a:r>
              <a:endParaRPr/>
            </a:p>
          </p:txBody>
        </p:sp>
      </p:grpSp>
      <p:grpSp>
        <p:nvGrpSpPr>
          <p:cNvPr id="90" name="Google Shape;90;p17"/>
          <p:cNvGrpSpPr/>
          <p:nvPr/>
        </p:nvGrpSpPr>
        <p:grpSpPr>
          <a:xfrm>
            <a:off x="311700" y="1383725"/>
            <a:ext cx="1569300" cy="714000"/>
            <a:chOff x="506800" y="1017725"/>
            <a:chExt cx="1569300" cy="714000"/>
          </a:xfrm>
        </p:grpSpPr>
        <p:sp>
          <p:nvSpPr>
            <p:cNvPr id="91" name="Google Shape;91;p17"/>
            <p:cNvSpPr/>
            <p:nvPr/>
          </p:nvSpPr>
          <p:spPr>
            <a:xfrm>
              <a:off x="506800" y="1017725"/>
              <a:ext cx="1569300" cy="714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 txBox="1"/>
            <p:nvPr/>
          </p:nvSpPr>
          <p:spPr>
            <a:xfrm>
              <a:off x="506800" y="1017725"/>
              <a:ext cx="1509300" cy="7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274E13"/>
                  </a:solidFill>
                  <a:latin typeface="Consolas"/>
                  <a:ea typeface="Consolas"/>
                  <a:cs typeface="Consolas"/>
                  <a:sym typeface="Consolas"/>
                </a:rPr>
                <a:t>import 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requests</a:t>
              </a:r>
              <a:endParaRPr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274E13"/>
                  </a:solidFill>
                  <a:latin typeface="Consolas"/>
                  <a:ea typeface="Consolas"/>
                  <a:cs typeface="Consolas"/>
                  <a:sym typeface="Consolas"/>
                </a:rPr>
                <a:t>import 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bs4</a:t>
              </a:r>
              <a:endParaRPr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274E13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 re</a:t>
              </a:r>
              <a:endParaRPr/>
            </a:p>
          </p:txBody>
        </p:sp>
      </p:grpSp>
      <p:sp>
        <p:nvSpPr>
          <p:cNvPr id="93" name="Google Shape;93;p17"/>
          <p:cNvSpPr txBox="1"/>
          <p:nvPr/>
        </p:nvSpPr>
        <p:spPr>
          <a:xfrm>
            <a:off x="311700" y="2417425"/>
            <a:ext cx="3138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Request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311700" y="1017725"/>
            <a:ext cx="3138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Libraries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446" y="448884"/>
            <a:ext cx="4120350" cy="424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 with BeautifulSoup</a:t>
            </a:r>
            <a:endParaRPr/>
          </a:p>
        </p:txBody>
      </p:sp>
      <p:grpSp>
        <p:nvGrpSpPr>
          <p:cNvPr id="101" name="Google Shape;101;p18"/>
          <p:cNvGrpSpPr/>
          <p:nvPr/>
        </p:nvGrpSpPr>
        <p:grpSpPr>
          <a:xfrm>
            <a:off x="311700" y="2440050"/>
            <a:ext cx="6576300" cy="366000"/>
            <a:chOff x="506800" y="3834100"/>
            <a:chExt cx="6576300" cy="366000"/>
          </a:xfrm>
        </p:grpSpPr>
        <p:sp>
          <p:nvSpPr>
            <p:cNvPr id="102" name="Google Shape;102;p18"/>
            <p:cNvSpPr/>
            <p:nvPr/>
          </p:nvSpPr>
          <p:spPr>
            <a:xfrm>
              <a:off x="506800" y="3834100"/>
              <a:ext cx="6456600" cy="36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 txBox="1"/>
            <p:nvPr/>
          </p:nvSpPr>
          <p:spPr>
            <a:xfrm>
              <a:off x="506800" y="3834100"/>
              <a:ext cx="65763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breweries= [soup.find_all(attrs= {</a:t>
              </a:r>
              <a:r>
                <a:rPr lang="en" sz="120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"class"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:</a:t>
              </a:r>
              <a:r>
                <a:rPr lang="en" sz="120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"brewery"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}) </a:t>
              </a:r>
              <a:r>
                <a:rPr b="1" lang="en" sz="1200">
                  <a:solidFill>
                    <a:srgbClr val="274E13"/>
                  </a:solidFill>
                  <a:latin typeface="Consolas"/>
                  <a:ea typeface="Consolas"/>
                  <a:cs typeface="Consolas"/>
                  <a:sym typeface="Consolas"/>
                </a:rPr>
                <a:t>for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 soup </a:t>
              </a:r>
              <a:r>
                <a:rPr b="1" lang="en" sz="1200">
                  <a:solidFill>
                    <a:srgbClr val="274E13"/>
                  </a:solidFill>
                  <a:latin typeface="Consolas"/>
                  <a:ea typeface="Consolas"/>
                  <a:cs typeface="Consolas"/>
                  <a:sym typeface="Consolas"/>
                </a:rPr>
                <a:t>in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 soup_list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04" name="Google Shape;104;p18"/>
          <p:cNvSpPr txBox="1"/>
          <p:nvPr/>
        </p:nvSpPr>
        <p:spPr>
          <a:xfrm>
            <a:off x="311700" y="2074050"/>
            <a:ext cx="3138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Picking through the Soup</a:t>
            </a:r>
            <a:endParaRPr/>
          </a:p>
        </p:txBody>
      </p:sp>
      <p:grpSp>
        <p:nvGrpSpPr>
          <p:cNvPr id="105" name="Google Shape;105;p18"/>
          <p:cNvGrpSpPr/>
          <p:nvPr/>
        </p:nvGrpSpPr>
        <p:grpSpPr>
          <a:xfrm>
            <a:off x="327024" y="1316850"/>
            <a:ext cx="4315223" cy="409575"/>
            <a:chOff x="327025" y="1316850"/>
            <a:chExt cx="3666601" cy="409575"/>
          </a:xfrm>
        </p:grpSpPr>
        <p:sp>
          <p:nvSpPr>
            <p:cNvPr id="106" name="Google Shape;106;p18"/>
            <p:cNvSpPr/>
            <p:nvPr/>
          </p:nvSpPr>
          <p:spPr>
            <a:xfrm>
              <a:off x="327025" y="1360425"/>
              <a:ext cx="3606900" cy="36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327026" y="1316850"/>
              <a:ext cx="36666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soup= bs4.BeautifulSoup(response,</a:t>
              </a:r>
              <a:r>
                <a:rPr lang="en" sz="120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"html.parser"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/>
            </a:p>
          </p:txBody>
        </p:sp>
      </p:grpSp>
      <p:sp>
        <p:nvSpPr>
          <p:cNvPr id="108" name="Google Shape;108;p18"/>
          <p:cNvSpPr txBox="1"/>
          <p:nvPr/>
        </p:nvSpPr>
        <p:spPr>
          <a:xfrm>
            <a:off x="327025" y="1017725"/>
            <a:ext cx="3138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Soup</a:t>
            </a:r>
            <a:endParaRPr/>
          </a:p>
        </p:txBody>
      </p:sp>
      <p:grpSp>
        <p:nvGrpSpPr>
          <p:cNvPr id="109" name="Google Shape;109;p18"/>
          <p:cNvGrpSpPr/>
          <p:nvPr/>
        </p:nvGrpSpPr>
        <p:grpSpPr>
          <a:xfrm>
            <a:off x="311697" y="3370975"/>
            <a:ext cx="5732100" cy="844500"/>
            <a:chOff x="311697" y="3370975"/>
            <a:chExt cx="5732100" cy="844500"/>
          </a:xfrm>
        </p:grpSpPr>
        <p:sp>
          <p:nvSpPr>
            <p:cNvPr id="110" name="Google Shape;110;p18"/>
            <p:cNvSpPr/>
            <p:nvPr/>
          </p:nvSpPr>
          <p:spPr>
            <a:xfrm>
              <a:off x="311700" y="3370975"/>
              <a:ext cx="5632800" cy="735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 txBox="1"/>
            <p:nvPr/>
          </p:nvSpPr>
          <p:spPr>
            <a:xfrm>
              <a:off x="311697" y="3370975"/>
              <a:ext cx="5732100" cy="8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p= re.compile(</a:t>
              </a:r>
              <a:r>
                <a:rPr lang="en" sz="120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"&lt;li&gt;(.*?), ([A-Z][A-Z]) (\d{5})?"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ZIP_Code= re.search(p, </a:t>
              </a: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str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(city_state_zip)).group(</a:t>
              </a: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r>
                <a:rPr lang="en" sz="12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12" name="Google Shape;112;p18"/>
          <p:cNvSpPr txBox="1"/>
          <p:nvPr/>
        </p:nvSpPr>
        <p:spPr>
          <a:xfrm>
            <a:off x="311700" y="3004975"/>
            <a:ext cx="3138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234100" y="33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Geojson_geometries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1384" l="17175" r="9921" t="27974"/>
          <a:stretch/>
        </p:blipFill>
        <p:spPr>
          <a:xfrm>
            <a:off x="655450" y="1152475"/>
            <a:ext cx="7677912" cy="39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7902" l="0" r="0" t="0"/>
          <a:stretch/>
        </p:blipFill>
        <p:spPr>
          <a:xfrm>
            <a:off x="3781300" y="0"/>
            <a:ext cx="1251350" cy="11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26654" l="17575" r="37381" t="50000"/>
          <a:stretch/>
        </p:blipFill>
        <p:spPr>
          <a:xfrm>
            <a:off x="160725" y="1072939"/>
            <a:ext cx="7393800" cy="20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19110" l="17667" r="59261" t="74130"/>
          <a:stretch/>
        </p:blipFill>
        <p:spPr>
          <a:xfrm>
            <a:off x="311700" y="3136800"/>
            <a:ext cx="4068600" cy="6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100" y="3075450"/>
            <a:ext cx="3497923" cy="196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6">
            <a:alphaModFix/>
          </a:blip>
          <a:srcRect b="50034" l="20091" r="29591" t="40954"/>
          <a:stretch/>
        </p:blipFill>
        <p:spPr>
          <a:xfrm>
            <a:off x="0" y="110500"/>
            <a:ext cx="8779574" cy="84346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3576350" y="502300"/>
            <a:ext cx="1748100" cy="378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6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Limitations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42830" l="17356" r="49025" t="33414"/>
          <a:stretch/>
        </p:blipFill>
        <p:spPr>
          <a:xfrm>
            <a:off x="100450" y="575725"/>
            <a:ext cx="4391002" cy="16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b="26075" l="17447" r="23666" t="46892"/>
          <a:stretch/>
        </p:blipFill>
        <p:spPr>
          <a:xfrm>
            <a:off x="100450" y="2470375"/>
            <a:ext cx="8611325" cy="212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5">
            <a:alphaModFix/>
          </a:blip>
          <a:srcRect b="43222" l="65705" r="11989" t="26947"/>
          <a:stretch/>
        </p:blipFill>
        <p:spPr>
          <a:xfrm>
            <a:off x="6285375" y="3015150"/>
            <a:ext cx="2858626" cy="205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6">
            <a:alphaModFix/>
          </a:blip>
          <a:srcRect b="15138" l="35793" r="30263" t="14809"/>
          <a:stretch/>
        </p:blipFill>
        <p:spPr>
          <a:xfrm>
            <a:off x="4777700" y="273700"/>
            <a:ext cx="1915450" cy="212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1"/>
          <p:cNvCxnSpPr/>
          <p:nvPr/>
        </p:nvCxnSpPr>
        <p:spPr>
          <a:xfrm flipH="1" rot="10800000">
            <a:off x="2671525" y="3447450"/>
            <a:ext cx="2571900" cy="1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1"/>
          <p:cNvCxnSpPr/>
          <p:nvPr/>
        </p:nvCxnSpPr>
        <p:spPr>
          <a:xfrm>
            <a:off x="5373775" y="3451650"/>
            <a:ext cx="723300" cy="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1"/>
          <p:cNvCxnSpPr/>
          <p:nvPr/>
        </p:nvCxnSpPr>
        <p:spPr>
          <a:xfrm flipH="1" rot="10800000">
            <a:off x="726050" y="3924225"/>
            <a:ext cx="714900" cy="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1"/>
          <p:cNvSpPr/>
          <p:nvPr/>
        </p:nvSpPr>
        <p:spPr>
          <a:xfrm>
            <a:off x="1563000" y="1042000"/>
            <a:ext cx="576300" cy="57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